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1" r:id="rId2"/>
  </p:sldMasterIdLst>
  <p:notesMasterIdLst>
    <p:notesMasterId r:id="rId7"/>
  </p:notesMasterIdLst>
  <p:sldIdLst>
    <p:sldId id="256" r:id="rId3"/>
    <p:sldId id="261" r:id="rId4"/>
    <p:sldId id="258" r:id="rId5"/>
    <p:sldId id="263" r:id="rId6"/>
  </p:sldIdLst>
  <p:sldSz cx="9144000" cy="5143500" type="screen16x9"/>
  <p:notesSz cx="6858000" cy="9144000"/>
  <p:embeddedFontLst>
    <p:embeddedFont>
      <p:font typeface="Comfortaa" panose="020B0604020202020204" charset="0"/>
      <p:regular r:id="rId8"/>
      <p:bold r:id="rId9"/>
    </p:embeddedFont>
    <p:embeddedFont>
      <p:font typeface="Lato" panose="020B0604020202020204" charset="0"/>
      <p:regular r:id="rId10"/>
      <p:bold r:id="rId11"/>
      <p:italic r:id="rId12"/>
      <p:boldItalic r:id="rId13"/>
    </p:embeddedFont>
    <p:embeddedFont>
      <p:font typeface="Montserrat" panose="020B0604020202020204" charset="0"/>
      <p:regular r:id="rId14"/>
      <p:bold r:id="rId15"/>
      <p:italic r:id="rId16"/>
      <p:boldItalic r:id="rId17"/>
    </p:embeddedFont>
    <p:embeddedFont>
      <p:font typeface="Raleway" panose="020B060402020202020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4690ED6-2B78-4921-9739-BF9B6A6A56F0}">
  <a:tblStyle styleId="{44690ED6-2B78-4921-9739-BF9B6A6A56F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138" y="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3" Type="http://schemas.openxmlformats.org/officeDocument/2006/relationships/slide" Target="slides/slide1.xml"/><Relationship Id="rId21" Type="http://schemas.openxmlformats.org/officeDocument/2006/relationships/font" Target="fonts/font14.fntdata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9.fntdata"/><Relationship Id="rId20" Type="http://schemas.openxmlformats.org/officeDocument/2006/relationships/font" Target="fonts/font1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4.fntdata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font" Target="fonts/font8.fntdata"/><Relationship Id="rId23" Type="http://schemas.openxmlformats.org/officeDocument/2006/relationships/viewProps" Target="viewProps.xml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4" Type="http://schemas.openxmlformats.org/officeDocument/2006/relationships/slide" Target="slides/slide2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b9a0b07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b9a0b07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23630543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23630543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2300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5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33964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07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rgbClr val="353535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Google Shape;19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7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3141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dk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Google Shape;23;p8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8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5242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" name="Google Shape;29;p9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9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5687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" name="Google Shape;36;p1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" name="Google Shape;3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99801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3421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Google Shape;46;p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7" name="Google Shape;47;p12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314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2" name="Google Shape;52;p1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202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Google Shape;58;p14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1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44676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Google Shape;63;p15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4" name="Google Shape;64;p15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5" name="Google Shape;65;p15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151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997534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7.emf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5622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chemeClr val="bg2"/>
                </a:solidFill>
                <a:latin typeface="Comfortaa"/>
                <a:ea typeface="Comfortaa"/>
                <a:cs typeface="Comfortaa"/>
                <a:sym typeface="Comfortaa"/>
              </a:rPr>
              <a:t>MODULO 1 </a:t>
            </a:r>
            <a:endParaRPr sz="3000" dirty="0">
              <a:solidFill>
                <a:schemeClr val="bg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2390267" y="1363579"/>
            <a:ext cx="6331500" cy="31165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 b="1" dirty="0">
                <a:latin typeface="Comfortaa"/>
                <a:ea typeface="Comfortaa"/>
                <a:cs typeface="Comfortaa"/>
                <a:sym typeface="Comfortaa"/>
              </a:rPr>
              <a:t>VALUTAZIONE DEL RISCHIO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69ACE0A-44BC-47CE-8343-3DACDB7284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769" y="171301"/>
            <a:ext cx="506012" cy="658425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CE1B27B6-90E8-43E7-9FA1-7F11A7F00C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759" y="948638"/>
            <a:ext cx="1201016" cy="24386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5000">
              <a:schemeClr val="dk2"/>
            </a:gs>
            <a:gs pos="47000">
              <a:schemeClr val="dk1"/>
            </a:gs>
            <a:gs pos="76000">
              <a:schemeClr val="dk1"/>
            </a:gs>
            <a:gs pos="100000">
              <a:srgbClr val="3F3F3F"/>
            </a:gs>
          </a:gsLst>
          <a:lin ang="5400000" scaled="0"/>
        </a:gra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089" y="186750"/>
            <a:ext cx="506012" cy="65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4089" y="962168"/>
            <a:ext cx="1201016" cy="24386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A005ADD1-B1E3-437E-9B6A-7BA80DE24B52}"/>
              </a:ext>
            </a:extLst>
          </p:cNvPr>
          <p:cNvSpPr txBox="1"/>
          <p:nvPr/>
        </p:nvSpPr>
        <p:spPr>
          <a:xfrm>
            <a:off x="1212426" y="1815254"/>
            <a:ext cx="6969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1" dirty="0"/>
              <a:t>LA VALUTAZIONE DEL RISCHIO</a:t>
            </a:r>
          </a:p>
          <a:p>
            <a:endParaRPr lang="it-IT" sz="1800" b="1" dirty="0"/>
          </a:p>
          <a:p>
            <a:endParaRPr lang="it-IT" sz="1800" b="1" dirty="0"/>
          </a:p>
          <a:p>
            <a:r>
              <a:rPr lang="it-IT" b="1" dirty="0">
                <a:solidFill>
                  <a:schemeClr val="bg1"/>
                </a:solidFill>
              </a:rPr>
              <a:t>RISCHIO</a:t>
            </a:r>
            <a:r>
              <a:rPr lang="it-IT" b="1" dirty="0"/>
              <a:t> -&gt; CONCETTO PROBABILISTICO</a:t>
            </a:r>
          </a:p>
          <a:p>
            <a:endParaRPr lang="it-IT" b="1" dirty="0"/>
          </a:p>
          <a:p>
            <a:endParaRPr lang="it-IT" b="1" dirty="0"/>
          </a:p>
          <a:p>
            <a:r>
              <a:rPr lang="it-IT" b="1" dirty="0"/>
              <a:t>PARAMETRI PER LA </a:t>
            </a:r>
            <a:r>
              <a:rPr lang="it-IT" b="1" dirty="0">
                <a:solidFill>
                  <a:schemeClr val="bg1"/>
                </a:solidFill>
              </a:rPr>
              <a:t>VALUTAZIONE</a:t>
            </a:r>
            <a:r>
              <a:rPr lang="it-IT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bg1"/>
                </a:solidFill>
              </a:rPr>
              <a:t>GRAVITA’ </a:t>
            </a:r>
            <a:r>
              <a:rPr lang="it-IT" b="1" dirty="0"/>
              <a:t>-&gt; valore del danno o della perdita subiti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bg1"/>
                </a:solidFill>
              </a:rPr>
              <a:t>FREQUENZA</a:t>
            </a:r>
            <a:r>
              <a:rPr lang="it-IT" b="1" dirty="0"/>
              <a:t> -&gt; misura statistica della possibilità del verificarsi di un evento rischioso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b="1" dirty="0"/>
          </a:p>
          <a:p>
            <a:pPr algn="ctr"/>
            <a:r>
              <a:rPr lang="it-IT" b="1" i="1" dirty="0">
                <a:solidFill>
                  <a:schemeClr val="bg1"/>
                </a:solidFill>
              </a:rPr>
              <a:t>NON SOVRAPPORRE LA PAURA AL CONCETTO DI RISCHIO</a:t>
            </a:r>
          </a:p>
          <a:p>
            <a:pPr algn="ctr"/>
            <a:endParaRPr lang="it-IT" b="1" i="1" dirty="0">
              <a:solidFill>
                <a:schemeClr val="bg1"/>
              </a:solidFill>
            </a:endParaRPr>
          </a:p>
          <a:p>
            <a:pPr algn="ctr"/>
            <a:endParaRPr lang="it-IT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200" y="162725"/>
            <a:ext cx="8790725" cy="4818049"/>
          </a:xfrm>
          <a:prstGeom prst="rect">
            <a:avLst/>
          </a:prstGeom>
          <a:gradFill>
            <a:gsLst>
              <a:gs pos="75000">
                <a:schemeClr val="bg2">
                  <a:lumMod val="75000"/>
                  <a:lumOff val="25000"/>
                </a:schemeClr>
              </a:gs>
              <a:gs pos="100000">
                <a:schemeClr val="tx1"/>
              </a:gs>
              <a:gs pos="87000">
                <a:schemeClr val="tx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</p:pic>
      <p:sp>
        <p:nvSpPr>
          <p:cNvPr id="88" name="Google Shape;88;p15"/>
          <p:cNvSpPr txBox="1"/>
          <p:nvPr/>
        </p:nvSpPr>
        <p:spPr>
          <a:xfrm>
            <a:off x="1503426" y="715587"/>
            <a:ext cx="5401200" cy="3068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LA VALUTAZIONE DEL RISCHIO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5"/>
          <p:cNvSpPr txBox="1">
            <a:spLocks noGrp="1"/>
          </p:cNvSpPr>
          <p:nvPr>
            <p:ph type="body" idx="4294967295"/>
          </p:nvPr>
        </p:nvSpPr>
        <p:spPr>
          <a:xfrm>
            <a:off x="1122025" y="1513650"/>
            <a:ext cx="7595700" cy="297522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➔"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  <a:p>
            <a:pPr indent="-304800">
              <a:spcBef>
                <a:spcPts val="1000"/>
              </a:spcBef>
              <a:buClr>
                <a:schemeClr val="dk1"/>
              </a:buClr>
              <a:buSzPts val="1200"/>
              <a:buFont typeface="Raleway"/>
              <a:buChar char="➔"/>
            </a:pPr>
            <a:endParaRPr lang="it-IT" sz="1400" b="1" dirty="0">
              <a:latin typeface="Raleway"/>
              <a:ea typeface="Raleway"/>
              <a:cs typeface="Raleway"/>
              <a:sym typeface="Raleway"/>
            </a:endParaRPr>
          </a:p>
          <a:p>
            <a:pPr indent="-304800">
              <a:spcBef>
                <a:spcPts val="1000"/>
              </a:spcBef>
              <a:buClr>
                <a:schemeClr val="dk1"/>
              </a:buClr>
              <a:buSzPts val="1200"/>
              <a:buFont typeface="Raleway"/>
              <a:buChar char="➔"/>
            </a:pPr>
            <a:endParaRPr lang="it-IT" sz="1400" dirty="0">
              <a:latin typeface="Raleway"/>
              <a:ea typeface="Raleway"/>
              <a:cs typeface="Raleway"/>
              <a:sym typeface="Raleway"/>
            </a:endParaRPr>
          </a:p>
          <a:p>
            <a:pPr marL="15240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 b="1" dirty="0">
              <a:latin typeface="Raleway"/>
              <a:ea typeface="Raleway"/>
              <a:cs typeface="Raleway"/>
              <a:sym typeface="Raleway"/>
            </a:endParaRPr>
          </a:p>
          <a:p>
            <a:pPr marL="152400" lvl="0" indent="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200"/>
              <a:buNone/>
            </a:pPr>
            <a:endParaRPr lang="it-IT" sz="1200" b="1" dirty="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0480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200"/>
              <a:buFont typeface="Raleway"/>
              <a:buChar char="➔"/>
            </a:pPr>
            <a:endParaRPr sz="1200" dirty="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8E7AC4E4-4CE4-4800-AF86-5D76D827BE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482" y="162725"/>
            <a:ext cx="506012" cy="65842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79A21CAA-7C7B-4F3D-8A10-541E70FD8A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075" y="899818"/>
            <a:ext cx="1201016" cy="243861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BBBA5DE8-9A89-410C-A3E5-4AF45C995B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03426" y="1408852"/>
            <a:ext cx="6137148" cy="269375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5000">
              <a:schemeClr val="dk2"/>
            </a:gs>
            <a:gs pos="47000">
              <a:schemeClr val="dk1"/>
            </a:gs>
            <a:gs pos="76000">
              <a:schemeClr val="dk1"/>
            </a:gs>
            <a:gs pos="100000">
              <a:srgbClr val="3F3F3F"/>
            </a:gs>
          </a:gsLst>
          <a:lin ang="5400000" scaled="0"/>
        </a:gra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089" y="186750"/>
            <a:ext cx="506012" cy="65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4089" y="962168"/>
            <a:ext cx="1201016" cy="24386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751C1E1C-AF97-44BB-904C-65240F71B655}"/>
              </a:ext>
            </a:extLst>
          </p:cNvPr>
          <p:cNvSpPr txBox="1"/>
          <p:nvPr/>
        </p:nvSpPr>
        <p:spPr>
          <a:xfrm>
            <a:off x="1855893" y="555413"/>
            <a:ext cx="516128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bg1"/>
                </a:solidFill>
              </a:rPr>
              <a:t>CATALOGARE I SEGUENTI CASI DELLA VITA: IN QUALE DEI QUADRANTI LI METTERESTE? </a:t>
            </a:r>
          </a:p>
          <a:p>
            <a:endParaRPr lang="it-IT" sz="1000" dirty="0">
              <a:solidFill>
                <a:schemeClr val="bg1"/>
              </a:solidFill>
            </a:endParaRPr>
          </a:p>
          <a:p>
            <a:r>
              <a:rPr lang="it-IT" sz="1000" dirty="0">
                <a:solidFill>
                  <a:schemeClr val="bg1"/>
                </a:solidFill>
              </a:rPr>
              <a:t>1. Furto in casa senza la presenza degli abitanti in un appartamento nella vostra città/paese            (191.374 - a.2018 banca dati Istat)</a:t>
            </a:r>
          </a:p>
          <a:p>
            <a:endParaRPr lang="it-IT" sz="1000" dirty="0">
              <a:solidFill>
                <a:schemeClr val="bg1"/>
              </a:solidFill>
            </a:endParaRPr>
          </a:p>
          <a:p>
            <a:r>
              <a:rPr lang="it-IT" sz="1000" dirty="0">
                <a:solidFill>
                  <a:schemeClr val="bg1"/>
                </a:solidFill>
              </a:rPr>
              <a:t>2. Taglio profondo a un dito della mano cucinando            (90.000/2018 Istat riportato da </a:t>
            </a:r>
            <a:r>
              <a:rPr lang="it-IT" sz="1000" dirty="0" err="1">
                <a:solidFill>
                  <a:schemeClr val="bg1"/>
                </a:solidFill>
              </a:rPr>
              <a:t>globalist</a:t>
            </a:r>
            <a:r>
              <a:rPr lang="it-IT" sz="1000" dirty="0">
                <a:solidFill>
                  <a:schemeClr val="bg1"/>
                </a:solidFill>
              </a:rPr>
              <a:t> https://www.globalist.it/news/2019/06/10/gli-incidenti-domestici-le-statistiche-istat-sottolineano-un-fenomeno-in-crescita-2042663.html )</a:t>
            </a:r>
          </a:p>
          <a:p>
            <a:endParaRPr lang="it-IT" sz="1000" dirty="0">
              <a:solidFill>
                <a:schemeClr val="bg1"/>
              </a:solidFill>
            </a:endParaRPr>
          </a:p>
          <a:p>
            <a:r>
              <a:rPr lang="it-IT" sz="1000" dirty="0">
                <a:solidFill>
                  <a:schemeClr val="bg1"/>
                </a:solidFill>
              </a:rPr>
              <a:t>3. Multa in città per divieto di sosta            (~3.200.000 nel 2017  Aci - Istat)</a:t>
            </a:r>
          </a:p>
          <a:p>
            <a:endParaRPr lang="it-IT" sz="1000" dirty="0">
              <a:solidFill>
                <a:schemeClr val="bg1"/>
              </a:solidFill>
            </a:endParaRPr>
          </a:p>
          <a:p>
            <a:r>
              <a:rPr lang="it-IT" sz="1000" dirty="0">
                <a:solidFill>
                  <a:schemeClr val="bg1"/>
                </a:solidFill>
              </a:rPr>
              <a:t>4. Perdita dei tubi con danno anche ad appartamento contiguo            (ogni anno un milione di case subiscono danni da infiltrazione/allagamento  https://www.consulenteassicurativo.org/garanzia-danni-acqua-cose-funziona/ confermato da sito </a:t>
            </a:r>
            <a:r>
              <a:rPr lang="it-IT" sz="1000" dirty="0" err="1">
                <a:solidFill>
                  <a:schemeClr val="bg1"/>
                </a:solidFill>
              </a:rPr>
              <a:t>cosedicasa</a:t>
            </a:r>
            <a:r>
              <a:rPr lang="it-IT" sz="1000" dirty="0">
                <a:solidFill>
                  <a:schemeClr val="bg1"/>
                </a:solidFill>
              </a:rPr>
              <a:t> 2017)</a:t>
            </a:r>
          </a:p>
          <a:p>
            <a:endParaRPr lang="it-IT" sz="1000" dirty="0">
              <a:solidFill>
                <a:schemeClr val="bg1"/>
              </a:solidFill>
            </a:endParaRPr>
          </a:p>
          <a:p>
            <a:r>
              <a:rPr lang="it-IT" sz="1000" dirty="0">
                <a:solidFill>
                  <a:schemeClr val="bg1"/>
                </a:solidFill>
              </a:rPr>
              <a:t>5. Necessità di assistenza domiciliare             (340656 nel 2014, ricerca </a:t>
            </a:r>
            <a:r>
              <a:rPr lang="it-IT" sz="1000" dirty="0" err="1">
                <a:solidFill>
                  <a:schemeClr val="bg1"/>
                </a:solidFill>
              </a:rPr>
              <a:t>Uneba</a:t>
            </a:r>
            <a:r>
              <a:rPr lang="it-IT" sz="1000" dirty="0">
                <a:solidFill>
                  <a:schemeClr val="bg1"/>
                </a:solidFill>
              </a:rPr>
              <a:t> 2017, https://www.uneba.org/adi-grandi-differenze-tra-le-regioni/)</a:t>
            </a:r>
          </a:p>
          <a:p>
            <a:endParaRPr lang="it-IT" sz="1000" dirty="0">
              <a:solidFill>
                <a:schemeClr val="bg1"/>
              </a:solidFill>
            </a:endParaRPr>
          </a:p>
          <a:p>
            <a:r>
              <a:rPr lang="it-IT" sz="1000" dirty="0">
                <a:solidFill>
                  <a:schemeClr val="bg1"/>
                </a:solidFill>
              </a:rPr>
              <a:t>6. Naufragio in mare di nave passeggeri               (3 naufragi di grandi navi passeggeri nel 2018 a livello globale; rapporto </a:t>
            </a:r>
            <a:r>
              <a:rPr lang="it-IT" sz="1000" dirty="0" err="1">
                <a:solidFill>
                  <a:schemeClr val="bg1"/>
                </a:solidFill>
              </a:rPr>
              <a:t>Safety</a:t>
            </a:r>
            <a:r>
              <a:rPr lang="it-IT" sz="1000" dirty="0">
                <a:solidFill>
                  <a:schemeClr val="bg1"/>
                </a:solidFill>
              </a:rPr>
              <a:t> and Shipping Review 2019 del gruppo Allianz)</a:t>
            </a:r>
          </a:p>
          <a:p>
            <a:endParaRPr lang="it-IT" sz="1000" dirty="0">
              <a:solidFill>
                <a:schemeClr val="bg1"/>
              </a:solidFill>
            </a:endParaRPr>
          </a:p>
          <a:p>
            <a:r>
              <a:rPr lang="it-IT" sz="1000" dirty="0">
                <a:solidFill>
                  <a:schemeClr val="bg1"/>
                </a:solidFill>
              </a:rPr>
              <a:t>7. Tamponamento in auto in coda               (32947 - dato Istat del 2014)</a:t>
            </a:r>
          </a:p>
          <a:p>
            <a:endParaRPr lang="it-IT" sz="1000" dirty="0">
              <a:solidFill>
                <a:schemeClr val="bg1"/>
              </a:solidFill>
            </a:endParaRPr>
          </a:p>
          <a:p>
            <a:r>
              <a:rPr lang="it-IT" sz="1000" dirty="0">
                <a:solidFill>
                  <a:schemeClr val="bg1"/>
                </a:solidFill>
              </a:rPr>
              <a:t>8. Lancio col paracadute               (studio di Hassan Vally, epidemiologo della </a:t>
            </a:r>
            <a:r>
              <a:rPr lang="it-IT" sz="1000" dirty="0" err="1">
                <a:solidFill>
                  <a:schemeClr val="bg1"/>
                </a:solidFill>
              </a:rPr>
              <a:t>Trobe</a:t>
            </a:r>
            <a:r>
              <a:rPr lang="it-IT" sz="1000" dirty="0">
                <a:solidFill>
                  <a:schemeClr val="bg1"/>
                </a:solidFill>
              </a:rPr>
              <a:t> University di Melbourne, per cui fare un lancio di paracadutismo comporta circa 9 </a:t>
            </a:r>
            <a:r>
              <a:rPr lang="it-IT" sz="1000" dirty="0" err="1">
                <a:solidFill>
                  <a:schemeClr val="bg1"/>
                </a:solidFill>
              </a:rPr>
              <a:t>micromort</a:t>
            </a:r>
            <a:r>
              <a:rPr lang="it-IT" sz="1000" dirty="0">
                <a:solidFill>
                  <a:schemeClr val="bg1"/>
                </a:solidFill>
              </a:rPr>
              <a:t>, ovvero una possibilità su centomila di morire)</a:t>
            </a:r>
          </a:p>
          <a:p>
            <a:r>
              <a:rPr lang="it-IT" sz="1000" dirty="0">
                <a:solidFill>
                  <a:schemeClr val="bg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35017751"/>
      </p:ext>
    </p:extLst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293</Words>
  <Application>Microsoft Office PowerPoint</Application>
  <PresentationFormat>Presentazione su schermo (16:9)</PresentationFormat>
  <Paragraphs>42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11" baseType="lpstr">
      <vt:lpstr>Raleway</vt:lpstr>
      <vt:lpstr>Montserrat</vt:lpstr>
      <vt:lpstr>Comfortaa</vt:lpstr>
      <vt:lpstr>Lato</vt:lpstr>
      <vt:lpstr>Arial</vt:lpstr>
      <vt:lpstr>Swiss</vt:lpstr>
      <vt:lpstr>1_Swiss</vt:lpstr>
      <vt:lpstr>MODULO 1 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Società</dc:title>
  <cp:lastModifiedBy>Simona</cp:lastModifiedBy>
  <cp:revision>32</cp:revision>
  <dcterms:modified xsi:type="dcterms:W3CDTF">2020-04-13T22:59:28Z</dcterms:modified>
</cp:coreProperties>
</file>